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E52F0E-6C46-4378-A538-168CFE45C7D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03C5D8-4360-4838-9070-04CC9F8EAE27}"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52F0E-6C46-4378-A538-168CFE45C7D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03C5D8-4360-4838-9070-04CC9F8EAE2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52F0E-6C46-4378-A538-168CFE45C7D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03C5D8-4360-4838-9070-04CC9F8EAE2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E52F0E-6C46-4378-A538-168CFE45C7D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03C5D8-4360-4838-9070-04CC9F8EAE27}"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52F0E-6C46-4378-A538-168CFE45C7D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03C5D8-4360-4838-9070-04CC9F8EAE2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CE52F0E-6C46-4378-A538-168CFE45C7D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303C5D8-4360-4838-9070-04CC9F8EAE27}"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E52F0E-6C46-4378-A538-168CFE45C7D8}"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303C5D8-4360-4838-9070-04CC9F8EAE27}"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E52F0E-6C46-4378-A538-168CFE45C7D8}"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303C5D8-4360-4838-9070-04CC9F8EAE2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52F0E-6C46-4378-A538-168CFE45C7D8}"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303C5D8-4360-4838-9070-04CC9F8EAE2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52F0E-6C46-4378-A538-168CFE45C7D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303C5D8-4360-4838-9070-04CC9F8EAE2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52F0E-6C46-4378-A538-168CFE45C7D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303C5D8-4360-4838-9070-04CC9F8EAE27}"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CE52F0E-6C46-4378-A538-168CFE45C7D8}" type="datetimeFigureOut">
              <a:rPr lang="ar-IQ" smtClean="0"/>
              <a:t>02/04/1440</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303C5D8-4360-4838-9070-04CC9F8EAE2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11812"/>
            <a:ext cx="8928992" cy="625094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pPr>
            <a:r>
              <a:rPr lang="ar-IQ" sz="3200" b="1" dirty="0">
                <a:solidFill>
                  <a:srgbClr val="FF0000"/>
                </a:solidFill>
                <a:ea typeface="Times New Roman"/>
                <a:cs typeface="Simplified Arabic"/>
              </a:rPr>
              <a:t>الدفاع في كرة السلة</a:t>
            </a:r>
            <a:endParaRPr lang="en-US" sz="3200" b="1" dirty="0">
              <a:solidFill>
                <a:srgbClr val="FF0000"/>
              </a:solidFill>
              <a:ea typeface="Calibri"/>
              <a:cs typeface="Arial"/>
            </a:endParaRPr>
          </a:p>
          <a:p>
            <a:pPr algn="just">
              <a:lnSpc>
                <a:spcPct val="115000"/>
              </a:lnSpc>
            </a:pPr>
            <a:r>
              <a:rPr lang="ar-SA" sz="2800" b="1" dirty="0">
                <a:solidFill>
                  <a:srgbClr val="FF0000"/>
                </a:solidFill>
                <a:ea typeface="Times New Roman"/>
                <a:cs typeface="Simplified Arabic"/>
              </a:rPr>
              <a:t>أهمية الدفاع في كرة السلة :</a:t>
            </a:r>
            <a:endParaRPr lang="en-US" sz="2800" b="1" dirty="0">
              <a:solidFill>
                <a:srgbClr val="FF0000"/>
              </a:solidFill>
              <a:ea typeface="Calibri"/>
              <a:cs typeface="Arial"/>
            </a:endParaRPr>
          </a:p>
          <a:p>
            <a:pPr algn="just">
              <a:lnSpc>
                <a:spcPct val="115000"/>
              </a:lnSpc>
            </a:pPr>
            <a:r>
              <a:rPr lang="ar-IQ" sz="2400" b="1" dirty="0">
                <a:ea typeface="Times New Roman"/>
                <a:cs typeface="Simplified Arabic"/>
              </a:rPr>
              <a:t>شهدت السنوات الاخيرة تطوراً ملحوظاً في الاساليب الهجومية حيث تعددت أشكال وأنواع الهجوم مما أدى إلى تعدد وتنوع أساليب وأشكال الدفاع وأصبح التأكيد على الدفاع الفعّال في كرة السلة سمة واضحة من سمات كرة السلة الحديثة.</a:t>
            </a:r>
            <a:endParaRPr lang="en-US" sz="2400" b="1" dirty="0">
              <a:ea typeface="Calibri"/>
              <a:cs typeface="Arial"/>
            </a:endParaRPr>
          </a:p>
          <a:p>
            <a:pPr algn="just">
              <a:lnSpc>
                <a:spcPct val="115000"/>
              </a:lnSpc>
            </a:pPr>
            <a:r>
              <a:rPr lang="ar-IQ" sz="2400" b="1" dirty="0">
                <a:ea typeface="Times New Roman"/>
                <a:cs typeface="Simplified Arabic"/>
              </a:rPr>
              <a:t>المهارات الفردية الدفاعية هي الجانب الأساسي الثاني للمهارات في كرة السلة ويجب أن يمتلكها ويجيدها لاعب كرة السلة بشكل عام، وتبرز أهمية المهارات الدفاعية إذا أدرك اللاعب أنه كلما أدى إحداها بنجاح أتيحت له فرصة محاولة هجومية جديدة، ويعد امتلاك وإجادة هذه المهارات القاعدة الأساسية لتكوين دفاع الفريق بطرقه وتشكيلاته المختلفة.</a:t>
            </a:r>
            <a:endParaRPr lang="en-US" sz="2400" b="1" dirty="0">
              <a:ea typeface="Calibri"/>
              <a:cs typeface="Arial"/>
            </a:endParaRPr>
          </a:p>
          <a:p>
            <a:pPr algn="just">
              <a:lnSpc>
                <a:spcPct val="115000"/>
              </a:lnSpc>
            </a:pPr>
            <a:r>
              <a:rPr lang="ar-IQ" sz="2400" b="1" dirty="0">
                <a:ea typeface="Times New Roman"/>
                <a:cs typeface="Simplified Arabic"/>
              </a:rPr>
              <a:t>يرى كثيرون من المدربين إنَّ الطريق الافضل للفوز بالمباراة يتحقق من خلال الدفاع اليقظ والقوي فالفريق الذي يمتلك دفاعاً متماسكاً يتحكم إلى حد كبير في نتيجة المباراة، والدفاع الجيد هو الوسيلة التي تمكن الفرق ذات المستوى العادي أو الضعيف من الصمود ضد الفرق ذات المستوى العالي، والدفاع الجيد يعطي ويمد كلّ فرد من أفراد الفريق الثقة بالنفس فالفريق الذي يتميز لاعبوه بالدفاع الجيد يسبب قلقاً للفريق المنافس.</a:t>
            </a:r>
            <a:endParaRPr lang="en-US" sz="2400" b="1" dirty="0">
              <a:ea typeface="Calibri"/>
              <a:cs typeface="Arial"/>
            </a:endParaRPr>
          </a:p>
        </p:txBody>
      </p:sp>
    </p:spTree>
    <p:extLst>
      <p:ext uri="{BB962C8B-B14F-4D97-AF65-F5344CB8AC3E}">
        <p14:creationId xmlns:p14="http://schemas.microsoft.com/office/powerpoint/2010/main" val="4287327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48680"/>
            <a:ext cx="8820472" cy="5804666"/>
          </a:xfrm>
          <a:prstGeom prst="rect">
            <a:avLst/>
          </a:prstGeom>
        </p:spPr>
        <p:style>
          <a:lnRef idx="0">
            <a:scrgbClr r="0" g="0" b="0"/>
          </a:lnRef>
          <a:fillRef idx="1002">
            <a:schemeClr val="lt1"/>
          </a:fillRef>
          <a:effectRef idx="0">
            <a:scrgbClr r="0" g="0" b="0"/>
          </a:effectRef>
          <a:fontRef idx="major"/>
        </p:style>
        <p:txBody>
          <a:bodyPr wrap="square">
            <a:spAutoFit/>
          </a:bodyPr>
          <a:lstStyle/>
          <a:p>
            <a:pPr>
              <a:lnSpc>
                <a:spcPct val="115000"/>
              </a:lnSpc>
            </a:pPr>
            <a:r>
              <a:rPr lang="ar-SA" sz="3200" b="1" dirty="0" smtClean="0">
                <a:solidFill>
                  <a:srgbClr val="FF0000"/>
                </a:solidFill>
                <a:effectLst/>
                <a:latin typeface="Calibri"/>
                <a:ea typeface="Times New Roman"/>
                <a:cs typeface="Simplified Arabic"/>
              </a:rPr>
              <a:t>المهارات الدفاعية في كرة السلة:</a:t>
            </a:r>
            <a:endParaRPr lang="en-US" sz="3200" dirty="0" smtClean="0">
              <a:solidFill>
                <a:srgbClr val="FF0000"/>
              </a:solidFill>
              <a:effectLst/>
              <a:latin typeface="Calibri"/>
              <a:ea typeface="Calibri"/>
              <a:cs typeface="Arial"/>
            </a:endParaRPr>
          </a:p>
          <a:p>
            <a:pPr algn="just">
              <a:lnSpc>
                <a:spcPct val="115000"/>
              </a:lnSpc>
            </a:pPr>
            <a:r>
              <a:rPr lang="ar-IQ" sz="3200" b="1" dirty="0" smtClean="0">
                <a:effectLst/>
                <a:latin typeface="Calibri"/>
                <a:ea typeface="Times New Roman"/>
                <a:cs typeface="+mn-cs"/>
              </a:rPr>
              <a:t>يعتمد الدفاع على مجموعة من المهارات الأساسية يؤديها اللاعب المدافع سواء كان المنافس مستحوذاً على الكرة أم غير مستحوذ، وهي كالآتي:</a:t>
            </a:r>
            <a:endParaRPr lang="en-US" sz="3200" b="1" dirty="0" smtClean="0">
              <a:effectLst/>
              <a:latin typeface="Calibri"/>
              <a:ea typeface="Calibri"/>
              <a:cs typeface="+mn-cs"/>
            </a:endParaRPr>
          </a:p>
          <a:p>
            <a:pPr lvl="0" algn="just">
              <a:buClr>
                <a:srgbClr val="000000"/>
              </a:buClr>
              <a:buSzPts val="1100"/>
            </a:pPr>
            <a:r>
              <a:rPr lang="en-US" sz="3200" b="1" dirty="0" smtClean="0">
                <a:solidFill>
                  <a:srgbClr val="000000"/>
                </a:solidFill>
                <a:effectLst/>
                <a:ea typeface="Times New Roman"/>
                <a:cs typeface="Simplified Arabic"/>
              </a:rPr>
              <a:t> </a:t>
            </a:r>
            <a:r>
              <a:rPr lang="en-US" sz="3200" b="1" dirty="0" smtClean="0">
                <a:solidFill>
                  <a:srgbClr val="FF0000"/>
                </a:solidFill>
                <a:effectLst/>
                <a:ea typeface="Times New Roman"/>
                <a:cs typeface="Simplified Arabic"/>
              </a:rPr>
              <a:t>-1</a:t>
            </a:r>
            <a:r>
              <a:rPr lang="ar-SA" sz="3200" b="1" dirty="0" smtClean="0">
                <a:solidFill>
                  <a:srgbClr val="000000"/>
                </a:solidFill>
                <a:effectLst/>
                <a:ea typeface="Times New Roman"/>
                <a:cs typeface="Simplified Arabic"/>
              </a:rPr>
              <a:t>وقفة الاستعداد الدفاعية</a:t>
            </a:r>
            <a:r>
              <a:rPr lang="en-US" sz="3200" b="1" dirty="0" smtClean="0">
                <a:solidFill>
                  <a:srgbClr val="000000"/>
                </a:solidFill>
                <a:effectLst/>
                <a:latin typeface="Simplified Arabic"/>
                <a:ea typeface="Times New Roman"/>
              </a:rPr>
              <a:t> .</a:t>
            </a:r>
            <a:r>
              <a:rPr lang="ar-IQ" sz="3200" dirty="0" smtClean="0">
                <a:effectLst/>
                <a:ea typeface="Times New Roman"/>
                <a:cs typeface="Simplified Arabic"/>
              </a:rPr>
              <a:t>  </a:t>
            </a:r>
            <a:endParaRPr lang="en-US" sz="3200" dirty="0" smtClean="0">
              <a:effectLst/>
            </a:endParaRPr>
          </a:p>
          <a:p>
            <a:pPr lvl="0" algn="just">
              <a:buClr>
                <a:srgbClr val="000000"/>
              </a:buClr>
              <a:buSzPts val="1100"/>
            </a:pPr>
            <a:r>
              <a:rPr lang="en-US" sz="3200" b="1" dirty="0" smtClean="0">
                <a:solidFill>
                  <a:srgbClr val="000000"/>
                </a:solidFill>
                <a:effectLst/>
                <a:ea typeface="Times New Roman"/>
                <a:cs typeface="Simplified Arabic"/>
              </a:rPr>
              <a:t> </a:t>
            </a:r>
            <a:r>
              <a:rPr lang="en-US" sz="3200" b="1" dirty="0">
                <a:solidFill>
                  <a:srgbClr val="FF0000"/>
                </a:solidFill>
                <a:ea typeface="Times New Roman"/>
                <a:cs typeface="Simplified Arabic"/>
              </a:rPr>
              <a:t>-2</a:t>
            </a:r>
            <a:r>
              <a:rPr lang="ar-SA" sz="3200" b="1" dirty="0" smtClean="0">
                <a:solidFill>
                  <a:srgbClr val="000000"/>
                </a:solidFill>
                <a:effectLst/>
                <a:ea typeface="Times New Roman"/>
                <a:cs typeface="Simplified Arabic"/>
              </a:rPr>
              <a:t>حركات القدمين الدفاعية.</a:t>
            </a:r>
            <a:endParaRPr lang="en-US" sz="3200" dirty="0" smtClean="0">
              <a:effectLst/>
            </a:endParaRPr>
          </a:p>
          <a:p>
            <a:pPr lvl="0" algn="just">
              <a:buClr>
                <a:srgbClr val="000000"/>
              </a:buClr>
              <a:buSzPts val="1100"/>
            </a:pPr>
            <a:r>
              <a:rPr lang="en-US" sz="3200" b="1" dirty="0" smtClean="0">
                <a:solidFill>
                  <a:srgbClr val="000000"/>
                </a:solidFill>
                <a:effectLst/>
                <a:ea typeface="Times New Roman"/>
                <a:cs typeface="Simplified Arabic"/>
              </a:rPr>
              <a:t> </a:t>
            </a:r>
            <a:r>
              <a:rPr lang="en-US" sz="3200" b="1" dirty="0">
                <a:solidFill>
                  <a:srgbClr val="FF0000"/>
                </a:solidFill>
                <a:ea typeface="Times New Roman"/>
                <a:cs typeface="Simplified Arabic"/>
              </a:rPr>
              <a:t>-3</a:t>
            </a:r>
            <a:r>
              <a:rPr lang="ar-SA" sz="3200" b="1" dirty="0" smtClean="0">
                <a:solidFill>
                  <a:srgbClr val="000000"/>
                </a:solidFill>
                <a:effectLst/>
                <a:ea typeface="Times New Roman"/>
                <a:cs typeface="Simplified Arabic"/>
              </a:rPr>
              <a:t>المكان الدفاعي.</a:t>
            </a:r>
            <a:endParaRPr lang="en-US" sz="3200" dirty="0" smtClean="0">
              <a:effectLst/>
            </a:endParaRPr>
          </a:p>
          <a:p>
            <a:pPr lvl="0" algn="just">
              <a:buClr>
                <a:srgbClr val="000000"/>
              </a:buClr>
              <a:buSzPts val="1100"/>
            </a:pPr>
            <a:r>
              <a:rPr lang="en-US" sz="3200" b="1" dirty="0" smtClean="0">
                <a:solidFill>
                  <a:srgbClr val="000000"/>
                </a:solidFill>
                <a:effectLst/>
                <a:ea typeface="Times New Roman"/>
                <a:cs typeface="Simplified Arabic"/>
              </a:rPr>
              <a:t> </a:t>
            </a:r>
            <a:r>
              <a:rPr lang="en-US" sz="3200" b="1" dirty="0">
                <a:solidFill>
                  <a:srgbClr val="FF0000"/>
                </a:solidFill>
                <a:ea typeface="Times New Roman"/>
                <a:cs typeface="Simplified Arabic"/>
              </a:rPr>
              <a:t>-4</a:t>
            </a:r>
            <a:r>
              <a:rPr lang="ar-SA" sz="3200" b="1" dirty="0" smtClean="0">
                <a:solidFill>
                  <a:srgbClr val="000000"/>
                </a:solidFill>
                <a:effectLst/>
                <a:ea typeface="Times New Roman"/>
                <a:cs typeface="Simplified Arabic"/>
              </a:rPr>
              <a:t>الدفاع ضد الطبطبة.</a:t>
            </a:r>
            <a:endParaRPr lang="en-US" sz="3200" dirty="0" smtClean="0">
              <a:effectLst/>
            </a:endParaRPr>
          </a:p>
          <a:p>
            <a:pPr lvl="0" algn="just">
              <a:buClr>
                <a:srgbClr val="000000"/>
              </a:buClr>
              <a:buSzPts val="1100"/>
            </a:pPr>
            <a:r>
              <a:rPr lang="en-US" sz="3200" b="1" dirty="0" smtClean="0">
                <a:solidFill>
                  <a:srgbClr val="000000"/>
                </a:solidFill>
                <a:effectLst/>
                <a:ea typeface="Times New Roman"/>
                <a:cs typeface="Simplified Arabic"/>
              </a:rPr>
              <a:t> </a:t>
            </a:r>
            <a:r>
              <a:rPr lang="en-US" sz="3200" b="1" dirty="0">
                <a:solidFill>
                  <a:srgbClr val="FF0000"/>
                </a:solidFill>
                <a:ea typeface="Times New Roman"/>
                <a:cs typeface="Simplified Arabic"/>
              </a:rPr>
              <a:t>-5</a:t>
            </a:r>
            <a:r>
              <a:rPr lang="ar-SA" sz="3200" b="1" dirty="0" smtClean="0">
                <a:solidFill>
                  <a:srgbClr val="000000"/>
                </a:solidFill>
                <a:effectLst/>
                <a:ea typeface="Times New Roman"/>
                <a:cs typeface="Simplified Arabic"/>
              </a:rPr>
              <a:t>الدفاع ضد التمرير.</a:t>
            </a:r>
            <a:endParaRPr lang="en-US" sz="3200" dirty="0" smtClean="0">
              <a:effectLst/>
            </a:endParaRPr>
          </a:p>
          <a:p>
            <a:pPr lvl="0" algn="just">
              <a:buClr>
                <a:srgbClr val="000000"/>
              </a:buClr>
              <a:buSzPts val="1100"/>
            </a:pPr>
            <a:r>
              <a:rPr lang="en-US" sz="3200" b="1" dirty="0" smtClean="0">
                <a:solidFill>
                  <a:srgbClr val="000000"/>
                </a:solidFill>
                <a:effectLst/>
                <a:ea typeface="Times New Roman"/>
                <a:cs typeface="Simplified Arabic"/>
              </a:rPr>
              <a:t> </a:t>
            </a:r>
            <a:r>
              <a:rPr lang="en-US" sz="3200" b="1" dirty="0">
                <a:solidFill>
                  <a:srgbClr val="FF0000"/>
                </a:solidFill>
                <a:ea typeface="Times New Roman"/>
                <a:cs typeface="Simplified Arabic"/>
              </a:rPr>
              <a:t>-6</a:t>
            </a:r>
            <a:r>
              <a:rPr lang="ar-SA" sz="3200" b="1" dirty="0" smtClean="0">
                <a:solidFill>
                  <a:srgbClr val="000000"/>
                </a:solidFill>
                <a:effectLst/>
                <a:ea typeface="Times New Roman"/>
                <a:cs typeface="Simplified Arabic"/>
              </a:rPr>
              <a:t>الدفاع ضد التصويب.</a:t>
            </a:r>
            <a:endParaRPr lang="en-US" sz="3200" dirty="0" smtClean="0">
              <a:effectLst/>
            </a:endParaRPr>
          </a:p>
          <a:p>
            <a:pPr algn="just"/>
            <a:r>
              <a:rPr lang="en-US" sz="3200" b="1" dirty="0" smtClean="0">
                <a:solidFill>
                  <a:srgbClr val="000000"/>
                </a:solidFill>
                <a:effectLst/>
                <a:ea typeface="Times New Roman"/>
                <a:cs typeface="Simplified Arabic"/>
              </a:rPr>
              <a:t> </a:t>
            </a:r>
            <a:r>
              <a:rPr lang="en-US" sz="3200" b="1" dirty="0">
                <a:solidFill>
                  <a:srgbClr val="FF0000"/>
                </a:solidFill>
                <a:ea typeface="Times New Roman"/>
                <a:cs typeface="Simplified Arabic"/>
              </a:rPr>
              <a:t>-7</a:t>
            </a:r>
            <a:r>
              <a:rPr lang="ar-SA" sz="3200" b="1" dirty="0" smtClean="0">
                <a:solidFill>
                  <a:srgbClr val="000000"/>
                </a:solidFill>
                <a:effectLst/>
                <a:ea typeface="Times New Roman"/>
                <a:cs typeface="Simplified Arabic"/>
              </a:rPr>
              <a:t>المتابعة الدفاعية. </a:t>
            </a:r>
            <a:endParaRPr lang="ar-IQ" sz="3200" dirty="0"/>
          </a:p>
        </p:txBody>
      </p:sp>
    </p:spTree>
    <p:extLst>
      <p:ext uri="{BB962C8B-B14F-4D97-AF65-F5344CB8AC3E}">
        <p14:creationId xmlns:p14="http://schemas.microsoft.com/office/powerpoint/2010/main" val="1866505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604448" cy="6193234"/>
          </a:xfrm>
          <a:prstGeom prst="rect">
            <a:avLst/>
          </a:prstGeom>
          <a:solidFill>
            <a:schemeClr val="accent6">
              <a:lumMod val="20000"/>
              <a:lumOff val="80000"/>
            </a:schemeClr>
          </a:solidFill>
        </p:spPr>
        <p:txBody>
          <a:bodyPr wrap="square">
            <a:spAutoFit/>
          </a:bodyPr>
          <a:lstStyle/>
          <a:p>
            <a:pPr marL="342900" lvl="0" indent="-342900" algn="just">
              <a:buFont typeface="Wingdings"/>
              <a:buChar char=""/>
            </a:pPr>
            <a:r>
              <a:rPr lang="ar-SA" sz="3600" b="1" dirty="0" smtClean="0">
                <a:solidFill>
                  <a:srgbClr val="FF0000"/>
                </a:solidFill>
                <a:effectLst/>
                <a:ea typeface="Times New Roman"/>
                <a:cs typeface="Simplified Arabic"/>
              </a:rPr>
              <a:t>وقفة الاستعداد الدفاعية</a:t>
            </a:r>
            <a:endParaRPr lang="en-US" sz="3600" dirty="0" smtClean="0">
              <a:solidFill>
                <a:srgbClr val="FF0000"/>
              </a:solidFill>
              <a:effectLst/>
            </a:endParaRPr>
          </a:p>
          <a:p>
            <a:pPr marL="457200" algn="just"/>
            <a:r>
              <a:rPr lang="ar-IQ" sz="3600" b="1" dirty="0" smtClean="0">
                <a:effectLst/>
                <a:ea typeface="Times New Roman"/>
                <a:cs typeface="Simplified Arabic"/>
              </a:rPr>
              <a:t>هي أساس حركي دفاعي يساعد في التحرك لأي اتجاه وأداء العديد من المهارات الدفاعية المختلفة.                      </a:t>
            </a:r>
            <a:endParaRPr lang="en-US" sz="3600" dirty="0" smtClean="0">
              <a:effectLst/>
            </a:endParaRPr>
          </a:p>
          <a:p>
            <a:pPr algn="just">
              <a:lnSpc>
                <a:spcPct val="115000"/>
              </a:lnSpc>
            </a:pPr>
            <a:r>
              <a:rPr lang="ar-IQ" sz="3600" dirty="0" smtClean="0">
                <a:effectLst/>
                <a:latin typeface="Calibri"/>
                <a:ea typeface="Times New Roman"/>
                <a:cs typeface="Simplified Arabic"/>
              </a:rPr>
              <a:t>كل التحركات الدفاعية تبدأ من وقفة الاستعداد التي تسهل التحرك السريع في جميع الاتجاهات وفي أي وقت، ووقفة الاستعداد الدفاعية تعد من أكثر المهارات الدفاعية أهمية إذ انها حجر الزاوية والأساس الذي يبنى عليه جميع المهارات الدفاعية، فإذا ما أُتقنت فإن جميع المهارات الدفاعية ستكون على درجة عالية من الاتقان وهذا ينعكس بالإيجاب على المستوى الفني العام للفريق.</a:t>
            </a:r>
            <a:endParaRPr lang="en-US" sz="3600" dirty="0">
              <a:effectLst/>
              <a:latin typeface="Calibri"/>
              <a:ea typeface="Calibri"/>
              <a:cs typeface="Arial"/>
            </a:endParaRPr>
          </a:p>
        </p:txBody>
      </p:sp>
    </p:spTree>
    <p:extLst>
      <p:ext uri="{BB962C8B-B14F-4D97-AF65-F5344CB8AC3E}">
        <p14:creationId xmlns:p14="http://schemas.microsoft.com/office/powerpoint/2010/main" val="2659730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676456" cy="572464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nSpc>
                <a:spcPct val="115000"/>
              </a:lnSpc>
            </a:pPr>
            <a:r>
              <a:rPr lang="ar-IQ" sz="4000" b="1" dirty="0" smtClean="0">
                <a:solidFill>
                  <a:srgbClr val="FF0000"/>
                </a:solidFill>
                <a:effectLst/>
                <a:latin typeface="Calibri"/>
                <a:ea typeface="Times New Roman"/>
              </a:rPr>
              <a:t>طريقة أداء وقفة الاستعداد الدفاعية :</a:t>
            </a:r>
            <a:endParaRPr lang="en-US" sz="4000" b="1" dirty="0" smtClean="0">
              <a:solidFill>
                <a:srgbClr val="FF0000"/>
              </a:solidFill>
              <a:effectLst/>
              <a:latin typeface="Calibri"/>
              <a:ea typeface="Calibri"/>
            </a:endParaRPr>
          </a:p>
          <a:p>
            <a:pPr lvl="0">
              <a:buSzPts val="1200"/>
            </a:pPr>
            <a:r>
              <a:rPr lang="en-GB" sz="4000" b="1" dirty="0" smtClean="0">
                <a:effectLst/>
                <a:ea typeface="Times New Roman"/>
              </a:rPr>
              <a:t> </a:t>
            </a:r>
            <a:r>
              <a:rPr lang="en-GB" sz="4000" b="1" dirty="0" smtClean="0">
                <a:solidFill>
                  <a:srgbClr val="FF0000"/>
                </a:solidFill>
                <a:effectLst/>
                <a:ea typeface="Times New Roman"/>
              </a:rPr>
              <a:t>-1</a:t>
            </a:r>
            <a:r>
              <a:rPr lang="ar-IQ" sz="4000" b="1" dirty="0" smtClean="0">
                <a:effectLst/>
                <a:ea typeface="Times New Roman"/>
              </a:rPr>
              <a:t>الرأس عالياً.</a:t>
            </a:r>
            <a:r>
              <a:rPr lang="ar-IQ" sz="4000" b="1" dirty="0" smtClean="0">
                <a:effectLst/>
              </a:rPr>
              <a:t> </a:t>
            </a:r>
            <a:endParaRPr lang="en-US" sz="4000" b="1" dirty="0" smtClean="0">
              <a:effectLst/>
            </a:endParaRPr>
          </a:p>
          <a:p>
            <a:pPr lvl="0">
              <a:buSzPts val="1200"/>
            </a:pPr>
            <a:r>
              <a:rPr lang="en-GB" sz="4000" b="1" dirty="0" smtClean="0">
                <a:ea typeface="Times New Roman"/>
              </a:rPr>
              <a:t> </a:t>
            </a:r>
            <a:r>
              <a:rPr lang="en-GB" sz="4000" b="1" dirty="0">
                <a:solidFill>
                  <a:srgbClr val="FF0000"/>
                </a:solidFill>
                <a:ea typeface="Times New Roman"/>
              </a:rPr>
              <a:t>-2</a:t>
            </a:r>
            <a:r>
              <a:rPr lang="ar-IQ" sz="4000" b="1" dirty="0" smtClean="0">
                <a:effectLst/>
                <a:ea typeface="Times New Roman"/>
              </a:rPr>
              <a:t>لظهر مستقيم.</a:t>
            </a:r>
            <a:endParaRPr lang="en-US" sz="4000" b="1" dirty="0" smtClean="0">
              <a:effectLst/>
            </a:endParaRPr>
          </a:p>
          <a:p>
            <a:pPr lvl="0">
              <a:buSzPts val="1200"/>
            </a:pPr>
            <a:r>
              <a:rPr lang="en-GB" sz="4000" b="1" dirty="0" smtClean="0">
                <a:effectLst/>
                <a:ea typeface="Times New Roman"/>
              </a:rPr>
              <a:t> </a:t>
            </a:r>
            <a:r>
              <a:rPr lang="en-GB" sz="4000" b="1" dirty="0">
                <a:solidFill>
                  <a:srgbClr val="FF0000"/>
                </a:solidFill>
                <a:ea typeface="Times New Roman"/>
              </a:rPr>
              <a:t>-3</a:t>
            </a:r>
            <a:r>
              <a:rPr lang="ar-IQ" sz="4000" b="1" dirty="0" smtClean="0">
                <a:effectLst/>
                <a:ea typeface="Times New Roman"/>
              </a:rPr>
              <a:t>اليدان أعلى الكتفين.</a:t>
            </a:r>
            <a:endParaRPr lang="en-US" sz="4000" b="1" dirty="0" smtClean="0">
              <a:effectLst/>
            </a:endParaRPr>
          </a:p>
          <a:p>
            <a:pPr lvl="0">
              <a:buSzPts val="1200"/>
            </a:pPr>
            <a:r>
              <a:rPr lang="en-GB" sz="4000" b="1" dirty="0" smtClean="0">
                <a:effectLst/>
                <a:ea typeface="Times New Roman"/>
              </a:rPr>
              <a:t> </a:t>
            </a:r>
            <a:r>
              <a:rPr lang="en-GB" sz="4000" b="1" dirty="0">
                <a:solidFill>
                  <a:srgbClr val="FF0000"/>
                </a:solidFill>
                <a:ea typeface="Times New Roman"/>
              </a:rPr>
              <a:t>-4</a:t>
            </a:r>
            <a:r>
              <a:rPr lang="ar-IQ" sz="4000" b="1" dirty="0" smtClean="0">
                <a:effectLst/>
                <a:ea typeface="Times New Roman"/>
              </a:rPr>
              <a:t>المرفقان منثنيان.</a:t>
            </a:r>
            <a:endParaRPr lang="en-US" sz="4000" b="1" dirty="0" smtClean="0">
              <a:effectLst/>
            </a:endParaRPr>
          </a:p>
          <a:p>
            <a:pPr marL="533400" lvl="0" indent="-533400">
              <a:buSzPts val="1200"/>
            </a:pPr>
            <a:r>
              <a:rPr lang="en-GB" sz="4000" b="1" dirty="0" smtClean="0">
                <a:effectLst/>
                <a:ea typeface="Times New Roman"/>
              </a:rPr>
              <a:t> </a:t>
            </a:r>
            <a:r>
              <a:rPr lang="en-GB" sz="4000" b="1" dirty="0">
                <a:solidFill>
                  <a:srgbClr val="FF0000"/>
                </a:solidFill>
                <a:ea typeface="Times New Roman"/>
              </a:rPr>
              <a:t>-5</a:t>
            </a:r>
            <a:r>
              <a:rPr lang="ar-IQ" sz="4000" b="1" dirty="0" smtClean="0">
                <a:effectLst/>
                <a:ea typeface="Times New Roman"/>
              </a:rPr>
              <a:t>القدمان باتساع الكتفين ويمكن أن تتقدم إحداهما الأخرى.</a:t>
            </a:r>
            <a:endParaRPr lang="en-US" sz="4000" b="1" dirty="0" smtClean="0">
              <a:effectLst/>
            </a:endParaRPr>
          </a:p>
          <a:p>
            <a:pPr marL="533400" lvl="0" indent="-533400">
              <a:buSzPts val="1200"/>
            </a:pPr>
            <a:r>
              <a:rPr lang="en-GB" sz="4000" b="1" dirty="0" smtClean="0">
                <a:effectLst/>
                <a:ea typeface="Times New Roman"/>
              </a:rPr>
              <a:t> </a:t>
            </a:r>
            <a:r>
              <a:rPr lang="en-GB" sz="4000" b="1" dirty="0">
                <a:solidFill>
                  <a:srgbClr val="FF0000"/>
                </a:solidFill>
                <a:ea typeface="Times New Roman"/>
              </a:rPr>
              <a:t>-6</a:t>
            </a:r>
            <a:r>
              <a:rPr lang="ar-IQ" sz="4000" b="1" dirty="0" smtClean="0">
                <a:effectLst/>
                <a:ea typeface="Times New Roman"/>
              </a:rPr>
              <a:t>الركبتان منثنيتان مع انخفاض في مركز ثقل الجسم.</a:t>
            </a:r>
            <a:endParaRPr lang="en-US" sz="4000" b="1" dirty="0">
              <a:effectLst/>
            </a:endParaRPr>
          </a:p>
        </p:txBody>
      </p:sp>
    </p:spTree>
    <p:extLst>
      <p:ext uri="{BB962C8B-B14F-4D97-AF65-F5344CB8AC3E}">
        <p14:creationId xmlns:p14="http://schemas.microsoft.com/office/powerpoint/2010/main" val="2216483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6"/>
            <a:ext cx="8748464" cy="5684633"/>
          </a:xfrm>
          <a:prstGeom prst="rect">
            <a:avLst/>
          </a:prstGeom>
          <a:solidFill>
            <a:schemeClr val="bg2">
              <a:lumMod val="90000"/>
            </a:schemeClr>
          </a:solidFill>
        </p:spPr>
        <p:txBody>
          <a:bodyPr wrap="square">
            <a:spAutoFit/>
          </a:bodyPr>
          <a:lstStyle/>
          <a:p>
            <a:pPr>
              <a:lnSpc>
                <a:spcPct val="115000"/>
              </a:lnSpc>
            </a:pPr>
            <a:r>
              <a:rPr lang="ar-IQ" sz="3600" b="1" dirty="0" smtClean="0">
                <a:solidFill>
                  <a:srgbClr val="FF0000"/>
                </a:solidFill>
                <a:effectLst/>
                <a:latin typeface="Calibri"/>
                <a:ea typeface="Times New Roman"/>
              </a:rPr>
              <a:t>الأخطاء التي يمكن أن تحدث أثناء وقفة الاستعداد</a:t>
            </a:r>
            <a:r>
              <a:rPr lang="en-US" sz="3600" b="1" dirty="0" smtClean="0">
                <a:solidFill>
                  <a:srgbClr val="FF0000"/>
                </a:solidFill>
                <a:effectLst/>
                <a:latin typeface="Simplified Arabic"/>
                <a:ea typeface="Times New Roman"/>
              </a:rPr>
              <a:t>:</a:t>
            </a:r>
            <a:endParaRPr lang="en-US" sz="3600" dirty="0" smtClean="0">
              <a:solidFill>
                <a:srgbClr val="FF0000"/>
              </a:solidFill>
              <a:effectLst/>
              <a:latin typeface="Calibri"/>
              <a:ea typeface="Calibri"/>
            </a:endParaRPr>
          </a:p>
          <a:p>
            <a:pPr marL="441325" indent="-441325">
              <a:lnSpc>
                <a:spcPct val="115000"/>
              </a:lnSpc>
            </a:pPr>
            <a:r>
              <a:rPr lang="en-GB" sz="3600" b="1" dirty="0" smtClean="0">
                <a:latin typeface="Calibri"/>
                <a:ea typeface="Times New Roman"/>
              </a:rPr>
              <a:t> </a:t>
            </a:r>
            <a:r>
              <a:rPr lang="en-GB" sz="4000" b="1" dirty="0">
                <a:solidFill>
                  <a:srgbClr val="FF0000"/>
                </a:solidFill>
                <a:latin typeface="Calibri"/>
                <a:ea typeface="Times New Roman"/>
              </a:rPr>
              <a:t>-1</a:t>
            </a:r>
            <a:r>
              <a:rPr lang="ar-IQ" sz="4000" dirty="0" smtClean="0">
                <a:effectLst/>
                <a:latin typeface="Calibri"/>
                <a:ea typeface="Times New Roman"/>
              </a:rPr>
              <a:t>القدمان غير متوازيتان ومتباعدان بدرجة واضحة أو متلاصقتان جداً مع بعضهما البعض.</a:t>
            </a:r>
            <a:endParaRPr lang="en-US" sz="4000" dirty="0" smtClean="0">
              <a:effectLst/>
              <a:latin typeface="Calibri"/>
              <a:ea typeface="Calibri"/>
            </a:endParaRPr>
          </a:p>
          <a:p>
            <a:pPr marL="441325" indent="-441325">
              <a:lnSpc>
                <a:spcPct val="115000"/>
              </a:lnSpc>
              <a:tabLst>
                <a:tab pos="533400" algn="l"/>
              </a:tabLst>
            </a:pPr>
            <a:r>
              <a:rPr lang="en-GB" sz="4000" dirty="0" smtClean="0">
                <a:latin typeface="Calibri"/>
                <a:ea typeface="Times New Roman"/>
              </a:rPr>
              <a:t> </a:t>
            </a:r>
            <a:r>
              <a:rPr lang="en-GB" sz="4000" b="1" dirty="0" smtClean="0">
                <a:solidFill>
                  <a:srgbClr val="FF0000"/>
                </a:solidFill>
                <a:latin typeface="Calibri"/>
                <a:ea typeface="Times New Roman"/>
              </a:rPr>
              <a:t>-2</a:t>
            </a:r>
            <a:r>
              <a:rPr lang="ar-IQ" sz="4000" dirty="0" smtClean="0">
                <a:effectLst/>
                <a:latin typeface="Calibri"/>
                <a:ea typeface="Times New Roman"/>
              </a:rPr>
              <a:t> بقاء مركز ثقل الجسم على قدم واحدة (غالبا القدم الأمامية</a:t>
            </a:r>
            <a:r>
              <a:rPr lang="en-US" sz="4000" dirty="0" smtClean="0">
                <a:effectLst/>
                <a:latin typeface="Simplified Arabic"/>
                <a:ea typeface="Times New Roman"/>
              </a:rPr>
              <a:t> ( </a:t>
            </a:r>
            <a:r>
              <a:rPr lang="ar-IQ" sz="4000" dirty="0" smtClean="0">
                <a:effectLst/>
                <a:latin typeface="Calibri"/>
                <a:ea typeface="Times New Roman"/>
              </a:rPr>
              <a:t>وذلك يجعل الجسم غير متوازن وغير مستقر</a:t>
            </a:r>
            <a:r>
              <a:rPr lang="en-US" sz="4000" dirty="0" smtClean="0">
                <a:effectLst/>
                <a:latin typeface="Simplified Arabic"/>
                <a:ea typeface="Times New Roman"/>
              </a:rPr>
              <a:t>.</a:t>
            </a:r>
            <a:endParaRPr lang="en-US" sz="4000" dirty="0" smtClean="0">
              <a:effectLst/>
              <a:latin typeface="Calibri"/>
              <a:ea typeface="Calibri"/>
            </a:endParaRPr>
          </a:p>
          <a:p>
            <a:pPr marL="441325" indent="-441325">
              <a:lnSpc>
                <a:spcPct val="115000"/>
              </a:lnSpc>
            </a:pPr>
            <a:r>
              <a:rPr lang="en-GB" sz="4000" b="1" dirty="0">
                <a:solidFill>
                  <a:srgbClr val="FF0000"/>
                </a:solidFill>
                <a:latin typeface="Calibri"/>
                <a:ea typeface="Times New Roman"/>
              </a:rPr>
              <a:t>-3</a:t>
            </a:r>
            <a:r>
              <a:rPr lang="ar-IQ" sz="4000" dirty="0" smtClean="0">
                <a:effectLst/>
                <a:latin typeface="Calibri"/>
                <a:ea typeface="Times New Roman"/>
              </a:rPr>
              <a:t> ميل الجذع للأمام بدرجة كبيرة مما يؤدى إلى امتداد الركبتين بصورة واضحة.</a:t>
            </a:r>
            <a:endParaRPr lang="en-US" sz="4000" dirty="0">
              <a:effectLst/>
              <a:latin typeface="Calibri"/>
              <a:ea typeface="Calibri"/>
            </a:endParaRPr>
          </a:p>
        </p:txBody>
      </p:sp>
    </p:spTree>
    <p:extLst>
      <p:ext uri="{BB962C8B-B14F-4D97-AF65-F5344CB8AC3E}">
        <p14:creationId xmlns:p14="http://schemas.microsoft.com/office/powerpoint/2010/main" val="721816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files.leagueathletics.com/Images/Club/2685/Skills/Basketball_Stance_small.jpg"/>
          <p:cNvPicPr/>
          <p:nvPr/>
        </p:nvPicPr>
        <p:blipFill>
          <a:blip r:embed="rId2">
            <a:extLst>
              <a:ext uri="{BEBA8EAE-BF5A-486C-A8C5-ECC9F3942E4B}">
                <a14:imgProps xmlns:a14="http://schemas.microsoft.com/office/drawing/2010/main">
                  <a14:imgLayer r:embed="rId3">
                    <a14:imgEffect>
                      <a14:saturation sat="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259632" y="692696"/>
            <a:ext cx="6552727" cy="5472608"/>
          </a:xfrm>
          <a:prstGeom prst="rect">
            <a:avLst/>
          </a:prstGeom>
          <a:ln/>
        </p:spPr>
        <p:style>
          <a:lnRef idx="0">
            <a:schemeClr val="accent5"/>
          </a:lnRef>
          <a:fillRef idx="3">
            <a:schemeClr val="accent5"/>
          </a:fillRef>
          <a:effectRef idx="3">
            <a:schemeClr val="accent5"/>
          </a:effectRef>
          <a:fontRef idx="minor">
            <a:schemeClr val="lt1"/>
          </a:fontRef>
        </p:style>
      </p:pic>
    </p:spTree>
    <p:extLst>
      <p:ext uri="{BB962C8B-B14F-4D97-AF65-F5344CB8AC3E}">
        <p14:creationId xmlns:p14="http://schemas.microsoft.com/office/powerpoint/2010/main" val="3818074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TotalTime>
  <Words>445</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2</cp:revision>
  <dcterms:created xsi:type="dcterms:W3CDTF">2018-12-10T14:35:49Z</dcterms:created>
  <dcterms:modified xsi:type="dcterms:W3CDTF">2018-12-10T14:53:50Z</dcterms:modified>
</cp:coreProperties>
</file>